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fde-enterprise-operating-system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0"/>
            <a:ext cx="54251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68" y="685800"/>
            <a:ext cx="557784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5400" b="1">
                <a:solidFill>
                  <a:srgbClr val="1D201D"/>
                </a:solidFill>
                <a:latin typeface="Microsoft YaHei"/>
              </a:rPr>
              <a:t>企业 FDE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874519"/>
            <a:ext cx="557784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000" b="1">
                <a:solidFill>
                  <a:srgbClr val="1D201D"/>
                </a:solidFill>
                <a:latin typeface="Microsoft YaHei"/>
              </a:rPr>
              <a:t>进现场，接数据，改流程
交付生产系统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5303520"/>
            <a:ext cx="53035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700" b="1">
                <a:solidFill>
                  <a:srgbClr val="B86F45"/>
                </a:solidFill>
                <a:latin typeface="Microsoft YaHei"/>
              </a:rPr>
              <a:t>十大模块 / 三周交付 / 两种合作方式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94360"/>
            <a:ext cx="109728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4000" b="1">
                <a:solidFill>
                  <a:srgbClr val="1D201D"/>
                </a:solidFill>
                <a:latin typeface="Microsoft YaHei"/>
              </a:rPr>
              <a:t>两种合作方式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508760"/>
            <a:ext cx="50292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000" b="1">
                <a:solidFill>
                  <a:srgbClr val="B86F45"/>
                </a:solidFill>
                <a:latin typeface="Microsoft YaHei"/>
              </a:rPr>
              <a:t>源码一次性交付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2331720"/>
            <a:ext cx="4846320" cy="2468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200" b="1">
                <a:solidFill>
                  <a:srgbClr val="1D201D"/>
                </a:solidFill>
                <a:latin typeface="Microsoft YaHei"/>
              </a:rPr>
              <a:t>源码与部署材料
接口与数据结构
运维与异常手册
交割培训
可接年度框架与月度支持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1508760"/>
            <a:ext cx="493776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000" b="1">
                <a:solidFill>
                  <a:srgbClr val="B86F45"/>
                </a:solidFill>
                <a:latin typeface="Microsoft YaHei"/>
              </a:rPr>
              <a:t>季度模块交付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2331720"/>
            <a:ext cx="4663440" cy="2468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200" b="1">
                <a:solidFill>
                  <a:srgbClr val="1D201D"/>
                </a:solidFill>
                <a:latin typeface="Microsoft YaHei"/>
              </a:rPr>
              <a:t>约定模块与非业务 KPI
季度交付节奏
3 至 5 次附带功能
培训与复盘
超范围进入变更单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D2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94360"/>
            <a:ext cx="109728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800" b="1">
                <a:solidFill>
                  <a:srgbClr val="FAF9F6"/>
                </a:solidFill>
                <a:latin typeface="Microsoft YaHei"/>
              </a:rPr>
              <a:t>增长飞轮与中枢复用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554480"/>
            <a:ext cx="50292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700" b="1">
                <a:solidFill>
                  <a:srgbClr val="D9A485"/>
                </a:solidFill>
                <a:latin typeface="Microsoft YaHei"/>
              </a:rPr>
              <a:t>企业增长飞轮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2286000"/>
            <a:ext cx="4937760" cy="3200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000" b="1">
                <a:solidFill>
                  <a:srgbClr val="C7CBC5"/>
                </a:solidFill>
                <a:latin typeface="Microsoft YaHei"/>
              </a:rPr>
              <a:t>真实业务信号
数据采入与清洗
工作流与 Agent
评测与人工复核
生产使用
结果与异常
知识与组件沉淀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1554480"/>
            <a:ext cx="48463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700" b="1">
                <a:solidFill>
                  <a:srgbClr val="D9A485"/>
                </a:solidFill>
                <a:latin typeface="Microsoft YaHei"/>
              </a:rPr>
              <a:t>FDE 中枢复用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2286000"/>
            <a:ext cx="4754880" cy="3200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000" b="1">
                <a:solidFill>
                  <a:srgbClr val="C7CBC5"/>
                </a:solidFill>
                <a:latin typeface="Microsoft YaHei"/>
              </a:rPr>
              <a:t>客户项目
脱敏问题模式
连接器与数据模型
Harness 与评测集
可复用模块
下一次交付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94360"/>
            <a:ext cx="109728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4000" b="1">
                <a:solidFill>
                  <a:srgbClr val="1D201D"/>
                </a:solidFill>
                <a:latin typeface="Microsoft YaHei"/>
              </a:rPr>
              <a:t>商务边界先写清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1600200"/>
            <a:ext cx="102412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1">
                <a:solidFill>
                  <a:srgbClr val="454A45"/>
                </a:solidFill>
                <a:latin typeface="Microsoft YaHei"/>
              </a:rPr>
              <a:t>01  工作说明书是唯一范围依据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2258568"/>
            <a:ext cx="102412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0">
                <a:solidFill>
                  <a:srgbClr val="454A45"/>
                </a:solidFill>
                <a:latin typeface="Microsoft YaHei"/>
              </a:rPr>
              <a:t>02  第三方费用单独列明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2916936"/>
            <a:ext cx="102412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0">
                <a:solidFill>
                  <a:srgbClr val="454A45"/>
                </a:solidFill>
                <a:latin typeface="Microsoft YaHei"/>
              </a:rPr>
              <a:t>03  数据、权限、日志和删除有附件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3575304"/>
            <a:ext cx="102412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1">
                <a:solidFill>
                  <a:srgbClr val="454A45"/>
                </a:solidFill>
                <a:latin typeface="Microsoft YaHei"/>
              </a:rPr>
              <a:t>04  高风险动作由企业授权人员确认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4233672"/>
            <a:ext cx="102412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0">
                <a:solidFill>
                  <a:srgbClr val="454A45"/>
                </a:solidFill>
                <a:latin typeface="Microsoft YaHei"/>
              </a:rPr>
              <a:t>05  源码、访问权、迁移与停服逐项约定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4892040"/>
            <a:ext cx="102412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0">
                <a:solidFill>
                  <a:srgbClr val="454A45"/>
                </a:solidFill>
                <a:latin typeface="Microsoft YaHei"/>
              </a:rPr>
              <a:t>06  质保、SLA、变更和终止都有书面规则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5806440"/>
            <a:ext cx="585216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200" b="1">
                <a:solidFill>
                  <a:srgbClr val="B86F45"/>
                </a:solidFill>
                <a:latin typeface="Microsoft YaHei"/>
              </a:rPr>
              <a:t>下一步：预约免费诊断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5806440"/>
            <a:ext cx="365760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/>
            <a:r>
              <a:rPr sz="2000" b="1">
                <a:solidFill>
                  <a:srgbClr val="1D201D"/>
                </a:solidFill>
                <a:latin typeface="Microsoft YaHei"/>
              </a:rPr>
              <a:t>www.toni.asia/aila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D2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640080"/>
            <a:ext cx="1060704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600" b="1">
                <a:solidFill>
                  <a:srgbClr val="FAF9F6"/>
                </a:solidFill>
                <a:latin typeface="Microsoft YaHei"/>
              </a:rPr>
              <a:t>企业不缺“AI 项目”，缺的是能跑的业务系统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1828800"/>
            <a:ext cx="987552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0">
                <a:solidFill>
                  <a:srgbClr val="C7CBC5"/>
                </a:solidFill>
                <a:latin typeface="Microsoft YaHei"/>
              </a:rPr>
              <a:t>01  不卖标准课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2788920"/>
            <a:ext cx="987552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0">
                <a:solidFill>
                  <a:srgbClr val="C7CBC5"/>
                </a:solidFill>
                <a:latin typeface="Microsoft YaHei"/>
              </a:rPr>
              <a:t>02  不交演示机器人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3749039"/>
            <a:ext cx="987552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0">
                <a:solidFill>
                  <a:srgbClr val="C7CBC5"/>
                </a:solidFill>
                <a:latin typeface="Microsoft YaHei"/>
              </a:rPr>
              <a:t>03  不用虚构数据证明效果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4709160"/>
            <a:ext cx="987552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D9A485"/>
                </a:solidFill>
                <a:latin typeface="Microsoft YaHei"/>
              </a:rPr>
              <a:t>04  从真实岗位、数据、流程和验收开始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02920"/>
            <a:ext cx="50292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800" b="1">
                <a:solidFill>
                  <a:srgbClr val="1D201D"/>
                </a:solidFill>
                <a:latin typeface="Microsoft YaHei"/>
              </a:rPr>
              <a:t>十大服务模块</a:t>
            </a:r>
          </a:p>
        </p:txBody>
      </p:sp>
      <p:pic>
        <p:nvPicPr>
          <p:cNvPr id="4" name="Picture 3" descr="fde-ten-modules-system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228600"/>
            <a:ext cx="452628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32588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01  智能问答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3320" y="132588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02  智能客服机器人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28600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03  CRM 客情追踪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3320" y="228600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04  BI 数据看板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24612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05  税务流程优化与智能报税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3320" y="324612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06  智能招投标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20624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07  竞争格局与竞品分析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3320" y="420624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08  AIGC 推广与 IP 打造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16636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09  团队 Agent 分发与生产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3320" y="5166360"/>
            <a:ext cx="278892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1D201D"/>
                </a:solidFill>
                <a:latin typeface="Microsoft YaHei"/>
              </a:rPr>
              <a:t>10  高净值客户 B2B2C 智能体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fde-enterprise-operating-system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365760"/>
            <a:ext cx="5943600" cy="6126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68" y="640080"/>
            <a:ext cx="475488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4200" b="1">
                <a:solidFill>
                  <a:srgbClr val="1D201D"/>
                </a:solidFill>
                <a:latin typeface="Microsoft YaHei"/>
              </a:rPr>
              <a:t>BI 数据看板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1508760"/>
            <a:ext cx="466344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700" b="1">
                <a:solidFill>
                  <a:srgbClr val="B86F45"/>
                </a:solidFill>
                <a:latin typeface="Microsoft YaHei"/>
              </a:rPr>
              <a:t>先保证数据真实采入
再谈经营判断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2834640"/>
            <a:ext cx="41148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454A45"/>
                </a:solidFill>
                <a:latin typeface="Microsoft YaHei"/>
              </a:rPr>
              <a:t>01  异构接入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3364992"/>
            <a:ext cx="41148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02  清洗解析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3895344"/>
            <a:ext cx="41148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03  指标口径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4425696"/>
            <a:ext cx="41148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04  决策建议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4956048"/>
            <a:ext cx="41148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05  风险预警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94360"/>
            <a:ext cx="109728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800" b="1">
                <a:solidFill>
                  <a:srgbClr val="1D201D"/>
                </a:solidFill>
                <a:latin typeface="Microsoft YaHei"/>
              </a:rPr>
              <a:t>客服、CRM 与组织经验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508760"/>
            <a:ext cx="512064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900" b="1">
                <a:solidFill>
                  <a:srgbClr val="B86F45"/>
                </a:solidFill>
                <a:latin typeface="Microsoft YaHei"/>
              </a:rPr>
              <a:t>智能客服机器人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2240280"/>
            <a:ext cx="5120640" cy="2286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300" b="1">
                <a:solidFill>
                  <a:srgbClr val="1D201D"/>
                </a:solidFill>
                <a:latin typeface="Microsoft YaHei"/>
              </a:rPr>
              <a:t>产品说明
询价与报价
客户维系与售后
人工接入监控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1508760"/>
            <a:ext cx="48463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900" b="1">
                <a:solidFill>
                  <a:srgbClr val="B86F45"/>
                </a:solidFill>
                <a:latin typeface="Microsoft YaHei"/>
              </a:rPr>
              <a:t>CRM 客情追踪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2240280"/>
            <a:ext cx="4846320" cy="2286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300" b="1">
                <a:solidFill>
                  <a:srgbClr val="1D201D"/>
                </a:solidFill>
                <a:latin typeface="Microsoft YaHei"/>
              </a:rPr>
              <a:t>曝光与线索
关键人与下一动作
报价、失单与复购
跟进数据进入决策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5669280"/>
            <a:ext cx="1060704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1">
                <a:solidFill>
                  <a:srgbClr val="454A45"/>
                </a:solidFill>
                <a:latin typeface="Microsoft YaHei"/>
              </a:rPr>
              <a:t>经验留在组织，而不是只留在个人手里。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D20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94360"/>
            <a:ext cx="109728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600" b="1">
                <a:solidFill>
                  <a:srgbClr val="FAF9F6"/>
                </a:solidFill>
                <a:latin typeface="Microsoft YaHei"/>
              </a:rPr>
              <a:t>内容生产、团队 Agent 与 B2B2C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600200"/>
            <a:ext cx="32461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400" b="1">
                <a:solidFill>
                  <a:srgbClr val="D9A485"/>
                </a:solidFill>
                <a:latin typeface="Microsoft YaHei"/>
              </a:rPr>
              <a:t>AIGC 推广与 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2423160"/>
            <a:ext cx="3246120" cy="2468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300" b="1">
                <a:solidFill>
                  <a:srgbClr val="C7CBC5"/>
                </a:solidFill>
                <a:latin typeface="Microsoft YaHei"/>
              </a:rPr>
              <a:t>热点捕捉
二创
审核
多渠道分发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0559" y="1600200"/>
            <a:ext cx="32461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400" b="1">
                <a:solidFill>
                  <a:srgbClr val="D9A485"/>
                </a:solidFill>
                <a:latin typeface="Microsoft YaHei"/>
              </a:rPr>
              <a:t>团队 Agent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0559" y="2423160"/>
            <a:ext cx="3246120" cy="2468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300" b="1">
                <a:solidFill>
                  <a:srgbClr val="C7CBC5"/>
                </a:solidFill>
                <a:latin typeface="Microsoft YaHei"/>
              </a:rPr>
              <a:t>岗位分发
任务编排
生产队列
审核发布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2752" y="1600200"/>
            <a:ext cx="32461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400" b="1">
                <a:solidFill>
                  <a:srgbClr val="D9A485"/>
                </a:solidFill>
                <a:latin typeface="Microsoft YaHei"/>
              </a:rPr>
              <a:t>B2B2C 智能体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2752" y="2423160"/>
            <a:ext cx="3246120" cy="2468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300" b="1">
                <a:solidFill>
                  <a:srgbClr val="C7CBC5"/>
                </a:solidFill>
                <a:latin typeface="Microsoft YaHei"/>
              </a:rPr>
              <a:t>知识沉淀
检索排序
工具调用
顾问接管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94360"/>
            <a:ext cx="109728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4000" b="1">
                <a:solidFill>
                  <a:srgbClr val="1D201D"/>
                </a:solidFill>
                <a:latin typeface="Microsoft YaHei"/>
              </a:rPr>
              <a:t>项目怎么开始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645920"/>
            <a:ext cx="33375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400" b="1">
                <a:solidFill>
                  <a:srgbClr val="B86F45"/>
                </a:solidFill>
                <a:latin typeface="Microsoft YaHei"/>
              </a:rPr>
              <a:t>01  免费诊断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2560320"/>
            <a:ext cx="3200400" cy="1920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000" b="0">
                <a:solidFill>
                  <a:srgbClr val="454A45"/>
                </a:solidFill>
                <a:latin typeface="Microsoft YaHei"/>
              </a:rPr>
              <a:t>线上 60 至 90 分钟，核对问题、材料、岗位和可落地方向。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0559" y="1645920"/>
            <a:ext cx="33375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400" b="1">
                <a:solidFill>
                  <a:srgbClr val="B86F45"/>
                </a:solidFill>
                <a:latin typeface="Microsoft YaHei"/>
              </a:rPr>
              <a:t>02  业务流解析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0559" y="2560320"/>
            <a:ext cx="3200400" cy="1920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000" b="0">
                <a:solidFill>
                  <a:srgbClr val="454A45"/>
                </a:solidFill>
                <a:latin typeface="Microsoft YaHei"/>
              </a:rPr>
              <a:t>进入真实流程，找出数据、系统和人工判断的断点。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2752" y="1645920"/>
            <a:ext cx="33375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400" b="1">
                <a:solidFill>
                  <a:srgbClr val="B86F45"/>
                </a:solidFill>
                <a:latin typeface="Microsoft YaHei"/>
              </a:rPr>
              <a:t>03  报价组队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2752" y="2560320"/>
            <a:ext cx="3200400" cy="1920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000" b="0">
                <a:solidFill>
                  <a:srgbClr val="454A45"/>
                </a:solidFill>
                <a:latin typeface="Microsoft YaHei"/>
              </a:rPr>
              <a:t>范围、责任、数据、验收、知识产权和费用写入文件。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5623560"/>
            <a:ext cx="1051560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700" b="1">
                <a:solidFill>
                  <a:srgbClr val="747A73"/>
                </a:solidFill>
                <a:latin typeface="Microsoft YaHei"/>
              </a:rPr>
              <a:t>免费诊断不接生产系统；需要敏感资料时先签保密协议。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fde-three-week-delivery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4251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68" y="365760"/>
            <a:ext cx="68580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4000" b="1">
                <a:solidFill>
                  <a:srgbClr val="1D201D"/>
                </a:solidFill>
                <a:latin typeface="Microsoft YaHei"/>
              </a:rPr>
              <a:t>三周跑通约定范围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0"/>
            <a:ext cx="333756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1">
                <a:solidFill>
                  <a:srgbClr val="B86F45"/>
                </a:solidFill>
                <a:latin typeface="Microsoft YaHei"/>
              </a:rPr>
              <a:t>W1  接入与首版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5166360"/>
            <a:ext cx="324612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D201D"/>
                </a:solidFill>
                <a:latin typeface="Microsoft YaHei"/>
              </a:rPr>
              <a:t>首版 / 数据清单 / 问题清单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0559" y="4572000"/>
            <a:ext cx="333756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1">
                <a:solidFill>
                  <a:srgbClr val="B86F45"/>
                </a:solidFill>
                <a:latin typeface="Microsoft YaHei"/>
              </a:rPr>
              <a:t>W2  打磨与调试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559" y="5166360"/>
            <a:ext cx="324612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D201D"/>
                </a:solidFill>
                <a:latin typeface="Microsoft YaHei"/>
              </a:rPr>
              <a:t>稳定版本 / 评测记录 / 培训记录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2752" y="4572000"/>
            <a:ext cx="333756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100" b="1">
                <a:solidFill>
                  <a:srgbClr val="B86F45"/>
                </a:solidFill>
                <a:latin typeface="Microsoft YaHei"/>
              </a:rPr>
              <a:t>W3  跑通与交割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2752" y="5166360"/>
            <a:ext cx="324612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D201D"/>
                </a:solidFill>
                <a:latin typeface="Microsoft YaHei"/>
              </a:rPr>
              <a:t>验收报告 / 文档 / 交割清单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94360"/>
            <a:ext cx="109728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4000" b="1">
                <a:solidFill>
                  <a:srgbClr val="1D201D"/>
                </a:solidFill>
                <a:latin typeface="Microsoft YaHei"/>
              </a:rPr>
              <a:t>只用非业务 KPI 验收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600200"/>
            <a:ext cx="338328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B86F45"/>
                </a:solidFill>
                <a:latin typeface="Microsoft YaHei"/>
              </a:rPr>
              <a:t>数据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2286000"/>
            <a:ext cx="324612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接入完成率、缺失率、更新延迟、口径一致率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0559" y="1600200"/>
            <a:ext cx="338328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B86F45"/>
                </a:solidFill>
                <a:latin typeface="Microsoft YaHei"/>
              </a:rPr>
              <a:t>系统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0559" y="2286000"/>
            <a:ext cx="324612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可用率、任务成功率、错误恢复时间、日志完整率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2752" y="1600200"/>
            <a:ext cx="338328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B86F45"/>
                </a:solidFill>
                <a:latin typeface="Microsoft YaHei"/>
              </a:rPr>
              <a:t>Agent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2752" y="2286000"/>
            <a:ext cx="324612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任务通过率、工具成功率、人工接管率、风险拦截率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3657600"/>
            <a:ext cx="338328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B86F45"/>
                </a:solidFill>
                <a:latin typeface="Microsoft YaHei"/>
              </a:rPr>
              <a:t>使用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368" y="4343400"/>
            <a:ext cx="324612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目标岗位启用率、流程完成率、培训通过率、返工率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0559" y="3657600"/>
            <a:ext cx="3383280" cy="502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B86F45"/>
                </a:solidFill>
                <a:latin typeface="Microsoft YaHei"/>
              </a:rPr>
              <a:t>效率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0559" y="4343400"/>
            <a:ext cx="324612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>
                <a:solidFill>
                  <a:srgbClr val="454A45"/>
                </a:solidFill>
                <a:latin typeface="Microsoft YaHei"/>
              </a:rPr>
              <a:t>处理时长、查找时间、重复动作减少量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368" y="589788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700" b="1">
                <a:solidFill>
                  <a:srgbClr val="747A73"/>
                </a:solidFill>
                <a:latin typeface="Microsoft YaHei"/>
              </a:rPr>
              <a:t>收入、利润、成交额、中标率、获客量和转化率不作为单方保证。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